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543" r:id="rId2"/>
    <p:sldMasterId id="2147484560" r:id="rId3"/>
    <p:sldMasterId id="2147484577" r:id="rId4"/>
    <p:sldMasterId id="2147484594" r:id="rId5"/>
    <p:sldMasterId id="2147484611" r:id="rId6"/>
    <p:sldMasterId id="2147484628" r:id="rId7"/>
    <p:sldMasterId id="2147484645" r:id="rId8"/>
  </p:sldMasterIdLst>
  <p:notesMasterIdLst>
    <p:notesMasterId r:id="rId18"/>
  </p:notesMasterIdLst>
  <p:handoutMasterIdLst>
    <p:handoutMasterId r:id="rId19"/>
  </p:handoutMasterIdLst>
  <p:sldIdLst>
    <p:sldId id="256" r:id="rId9"/>
    <p:sldId id="298" r:id="rId10"/>
    <p:sldId id="295" r:id="rId11"/>
    <p:sldId id="297" r:id="rId12"/>
    <p:sldId id="261" r:id="rId13"/>
    <p:sldId id="296" r:id="rId14"/>
    <p:sldId id="300" r:id="rId15"/>
    <p:sldId id="299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0BE4F-E024-4631-A6FE-3FDDD7C61D92}" v="2" dt="2021-04-20T12:11:24.238"/>
    <p1510:client id="{3041C6FD-020B-4B19-B8B9-E57031092D3D}" v="1" dt="2021-04-20T12:07:40.454"/>
    <p1510:client id="{64067F99-FBE7-4224-9AA5-10A374FA77FC}" v="9" dt="2021-04-20T07:19:51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846" autoAdjust="0"/>
  </p:normalViewPr>
  <p:slideViewPr>
    <p:cSldViewPr snapToGrid="0">
      <p:cViewPr varScale="1">
        <p:scale>
          <a:sx n="54" d="100"/>
          <a:sy n="54" d="100"/>
        </p:scale>
        <p:origin x="1148" y="44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2021-04-20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14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16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Blom arbetade en period på Sveriges kommuner och regionen (SKR) där hon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medverkade i att utforma ett interaktivt utbildningsmaterial om Samtalstonen i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Politiken. Hon är flitigt anlitad som föreläsare om förebyggande av hot mot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förtroendevalda och om samtalstonen i politiken.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Agneta Blom är docent i statskunskap. Hon disputerade vid Lunds universitet 1994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avhandlingen Kommunalt chefskap – en studie om ansvar ledarskap och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41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5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35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Om presidieutbildningen arrangeras före sommaruppehållet – utgår korta filmer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73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Genom att spela in filmer för olika delar i presidieutbildningen finns de att tillgå under hela mandatperioden. Vilket är en fördel när en ledamot i presidiet slutar och en ny väljs in.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5758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Färgmarkeringar visar på vad de två alternativen omhändertar av det ursprungliga upplägget. Dock blir innehållet komprimerat för att klara en halvdag.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40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520449D-022E-43B9-86F7-C622FB90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Styrgrupp för politikerutbildning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0397904-DC9B-495D-AF39-C273E3B4D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Sammanträde 30 april 2021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348F2C6-5E21-4EB0-BA08-131E1E9FB6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2137A0-35AD-4C90-9DA7-8F84BD3D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69D6DD-8A82-4130-9A8C-77C2BA66C51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Presidieutbildningen</a:t>
            </a:r>
          </a:p>
          <a:p>
            <a:pPr lvl="1"/>
            <a:r>
              <a:rPr lang="sv-SE" dirty="0"/>
              <a:t>Innehåll enligt tidigare</a:t>
            </a:r>
          </a:p>
          <a:p>
            <a:pPr lvl="1"/>
            <a:r>
              <a:rPr lang="sv-SE" dirty="0"/>
              <a:t>Genomförande digital utbildning</a:t>
            </a:r>
          </a:p>
          <a:p>
            <a:r>
              <a:rPr lang="sv-SE" dirty="0"/>
              <a:t>Information om utbildningen för de nya individutskotten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05503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C5DE39-5444-4F7A-ADE5-F3CEBD0A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Presidieutbildning – innehåll enligt tidigare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D3BD5-1E3B-4D8D-BE21-D30FDCA50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558834"/>
            <a:ext cx="4982752" cy="489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Inledning</a:t>
            </a:r>
          </a:p>
          <a:p>
            <a:pPr marL="0" indent="0">
              <a:buNone/>
            </a:pPr>
            <a:r>
              <a:rPr lang="sv-SE" sz="1400" b="1" dirty="0"/>
              <a:t>Presidiets roll och ansvar</a:t>
            </a:r>
          </a:p>
          <a:p>
            <a:r>
              <a:rPr lang="sv-SE" sz="1400" dirty="0"/>
              <a:t>Presidiets roll och ansvar, ordförandes roll och ansvar, FC/VD roll och ansvar</a:t>
            </a:r>
          </a:p>
          <a:p>
            <a:pPr lvl="1"/>
            <a:r>
              <a:rPr lang="sv-SE" sz="1400" dirty="0"/>
              <a:t>FC-/VD-instruktion,  delegationsordningen, arbetsordning, reglementen och ägardirektiv</a:t>
            </a:r>
          </a:p>
          <a:p>
            <a:r>
              <a:rPr lang="sv-SE" sz="1400" dirty="0"/>
              <a:t>Arbetsgivar- och arbetsmiljöansvaret</a:t>
            </a:r>
          </a:p>
          <a:p>
            <a:pPr lvl="1"/>
            <a:r>
              <a:rPr lang="sv-SE" sz="1400" dirty="0"/>
              <a:t>rekrytering, utvecklingssamtal och avveckling av FC/VD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arbetsmiljöansvaret	</a:t>
            </a:r>
          </a:p>
          <a:p>
            <a:pPr marL="0" indent="0">
              <a:buNone/>
            </a:pPr>
            <a:r>
              <a:rPr lang="sv-SE" sz="1400" b="1" dirty="0"/>
              <a:t>Möteskultur – samtalston </a:t>
            </a:r>
          </a:p>
          <a:p>
            <a:pPr marL="0" indent="0">
              <a:buNone/>
            </a:pPr>
            <a:r>
              <a:rPr lang="sv-SE" sz="1400" u="sng" dirty="0"/>
              <a:t>Agneta Blom</a:t>
            </a:r>
            <a:r>
              <a:rPr lang="sv-SE" sz="1400" dirty="0"/>
              <a:t>, docent i statskunskap Örebro Universitet, SKR, </a:t>
            </a:r>
            <a:r>
              <a:rPr lang="sv-SE" sz="1400" dirty="0" err="1"/>
              <a:t>ordf</a:t>
            </a:r>
            <a:r>
              <a:rPr lang="sv-SE" sz="1400" dirty="0"/>
              <a:t> KF Örebro kommun</a:t>
            </a:r>
          </a:p>
          <a:p>
            <a:r>
              <a:rPr lang="sv-SE" sz="1400" dirty="0"/>
              <a:t>Ledarskapsrollen i nämnden/styrelsen</a:t>
            </a:r>
          </a:p>
          <a:p>
            <a:r>
              <a:rPr lang="sv-SE" sz="1400" dirty="0"/>
              <a:t>Ansvaret för möteskulturen</a:t>
            </a:r>
          </a:p>
          <a:p>
            <a:r>
              <a:rPr lang="sv-SE" sz="1400" dirty="0"/>
              <a:t>Spelregler vid möten och hur man beter sig mot varandra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b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8F5BD0-D9A1-4A58-A7A1-751B431E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13" y="1558834"/>
            <a:ext cx="5277697" cy="474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Ledning och styrning</a:t>
            </a:r>
          </a:p>
          <a:p>
            <a:r>
              <a:rPr lang="sv-SE" sz="1400" dirty="0"/>
              <a:t>Riktlinjen för styrning, uppföljning och kontroll</a:t>
            </a:r>
          </a:p>
          <a:p>
            <a:pPr lvl="1"/>
            <a:r>
              <a:rPr lang="sv-SE" sz="1400" dirty="0"/>
              <a:t>systematiken planera, genomföra, följa upp, förbättra</a:t>
            </a:r>
          </a:p>
          <a:p>
            <a:pPr lvl="1"/>
            <a:r>
              <a:rPr lang="sv-SE" sz="1400" dirty="0"/>
              <a:t>planerings-, budget- och planeringsprocessen</a:t>
            </a:r>
          </a:p>
          <a:p>
            <a:pPr marL="0" indent="0">
              <a:buNone/>
            </a:pPr>
            <a:r>
              <a:rPr lang="sv-SE" sz="1400" b="1" dirty="0"/>
              <a:t>Att ta svåra beslut</a:t>
            </a:r>
          </a:p>
          <a:p>
            <a:r>
              <a:rPr lang="sv-SE" sz="1400" dirty="0"/>
              <a:t>Oegentligheter - visselblåsare</a:t>
            </a:r>
          </a:p>
          <a:p>
            <a:r>
              <a:rPr lang="sv-SE" sz="1400" dirty="0"/>
              <a:t>Exempel på prioriteringsärenden – nedläggning av verksamhet</a:t>
            </a:r>
          </a:p>
          <a:p>
            <a:r>
              <a:rPr lang="sv-SE" sz="1400" dirty="0"/>
              <a:t>Medias roll och granskning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/>
              <a:t>Ägarstyrning </a:t>
            </a:r>
          </a:p>
          <a:p>
            <a:pPr marL="0" indent="0">
              <a:buNone/>
            </a:pPr>
            <a:r>
              <a:rPr lang="sv-SE" sz="1400" dirty="0"/>
              <a:t>Riktlinjen för ägarstyrning</a:t>
            </a:r>
          </a:p>
          <a:p>
            <a:pPr marL="0" indent="0">
              <a:buNone/>
            </a:pPr>
            <a:r>
              <a:rPr lang="sv-SE" sz="1400" dirty="0"/>
              <a:t>Ägardirektiven</a:t>
            </a:r>
          </a:p>
          <a:p>
            <a:pPr marL="0" indent="0">
              <a:buNone/>
            </a:pPr>
            <a:r>
              <a:rPr lang="sv-SE" sz="1400" dirty="0"/>
              <a:t>Likheter och olikheter mellan koncernerna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3163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642BBA-3B86-41B5-8D77-75715856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307512" cy="736959"/>
          </a:xfrm>
        </p:spPr>
        <p:txBody>
          <a:bodyPr>
            <a:normAutofit/>
          </a:bodyPr>
          <a:lstStyle/>
          <a:p>
            <a:r>
              <a:rPr lang="sv-SE" dirty="0"/>
              <a:t>Förutsättningar för digital 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D3F6D7-3430-49DE-ADA1-B7CA0D951E4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474237"/>
            <a:ext cx="10069200" cy="4572000"/>
          </a:xfrm>
        </p:spPr>
        <p:txBody>
          <a:bodyPr>
            <a:noAutofit/>
          </a:bodyPr>
          <a:lstStyle/>
          <a:p>
            <a:r>
              <a:rPr lang="sv-SE" sz="1600" dirty="0"/>
              <a:t>Presidieutbildning digitalt via Teams</a:t>
            </a:r>
          </a:p>
          <a:p>
            <a:r>
              <a:rPr lang="sv-SE" sz="1600" dirty="0"/>
              <a:t>Max halvdagsutbildning vid 3-4 tillfällen</a:t>
            </a:r>
          </a:p>
          <a:p>
            <a:r>
              <a:rPr lang="sv-SE" sz="1600" dirty="0"/>
              <a:t>Förutsättningen är att presidiet deltar tillsammans vid ett och samma tillfälle</a:t>
            </a:r>
          </a:p>
          <a:p>
            <a:r>
              <a:rPr lang="sv-SE" sz="1600" dirty="0"/>
              <a:t>Moderator som håller ihop utbildningen</a:t>
            </a:r>
          </a:p>
          <a:p>
            <a:r>
              <a:rPr lang="sv-SE" sz="1600" dirty="0"/>
              <a:t>Varva föredragning, korta filmer och gruppdiskussioner</a:t>
            </a:r>
          </a:p>
          <a:p>
            <a:r>
              <a:rPr lang="sv-SE" sz="1600" dirty="0"/>
              <a:t>Gruppdiskussioner/praktiska exempel i grupper</a:t>
            </a:r>
          </a:p>
          <a:p>
            <a:r>
              <a:rPr lang="sv-SE" sz="1600" dirty="0"/>
              <a:t>Korta filmer inspelas i förväg t ex intervjuer av förvaltningschef/bolagschef</a:t>
            </a:r>
          </a:p>
          <a:p>
            <a:r>
              <a:rPr lang="sv-SE" sz="1600" dirty="0"/>
              <a:t>Använda </a:t>
            </a:r>
            <a:r>
              <a:rPr lang="sv-SE" sz="1600" dirty="0" err="1"/>
              <a:t>menti</a:t>
            </a:r>
            <a:r>
              <a:rPr lang="sv-SE" sz="1600" dirty="0"/>
              <a:t> el liknande t ex Forms för att skapa mer interaktion </a:t>
            </a:r>
          </a:p>
          <a:p>
            <a:r>
              <a:rPr lang="sv-SE" sz="1600" dirty="0"/>
              <a:t>Pauser, röra på sig</a:t>
            </a:r>
          </a:p>
          <a:p>
            <a:r>
              <a:rPr lang="sv-SE" sz="1600" dirty="0"/>
              <a:t>Olika alternativ i genomförandet beroende på när utbildning ska ske </a:t>
            </a:r>
          </a:p>
        </p:txBody>
      </p:sp>
    </p:spTree>
    <p:extLst>
      <p:ext uri="{BB962C8B-B14F-4D97-AF65-F5344CB8AC3E}">
        <p14:creationId xmlns:p14="http://schemas.microsoft.com/office/powerpoint/2010/main" val="67435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CE5D9-85C5-4372-9ADD-835AC9BD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och innehåll alternativ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1507A-6D23-46DA-BC7F-9B3770F3DB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Presidieutbildning digitalt via Teams (halvdag t ex 8.30-12.00)</a:t>
            </a:r>
          </a:p>
          <a:p>
            <a:r>
              <a:rPr lang="sv-SE" dirty="0"/>
              <a:t>Fokus är på presidiets roll och ansvar samt möteskultur  (två delar från tidigare upplägg)</a:t>
            </a:r>
          </a:p>
          <a:p>
            <a:r>
              <a:rPr lang="sv-SE" dirty="0"/>
              <a:t>Korta föredragningar varvat med samtalsfrågor och </a:t>
            </a:r>
            <a:r>
              <a:rPr lang="sv-SE"/>
              <a:t>gruppdiskussion </a:t>
            </a:r>
          </a:p>
          <a:p>
            <a:r>
              <a:rPr lang="sv-SE"/>
              <a:t>Pauser </a:t>
            </a:r>
            <a:r>
              <a:rPr lang="sv-SE" dirty="0"/>
              <a:t>för att kunna röra på sig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476DFE-D779-4247-A7CD-F59BA2C1ED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700" b="1" dirty="0"/>
              <a:t>Kort inledning</a:t>
            </a:r>
          </a:p>
          <a:p>
            <a:r>
              <a:rPr lang="sv-SE" sz="1700" b="1" dirty="0"/>
              <a:t>Presidiets roll och ansvar (25 % av tiden)</a:t>
            </a:r>
          </a:p>
          <a:p>
            <a:r>
              <a:rPr lang="sv-SE" sz="1400" dirty="0"/>
              <a:t>Ordförandes roll och ansvar, FC/VD roll och ansvar</a:t>
            </a:r>
          </a:p>
          <a:p>
            <a:pPr lvl="1"/>
            <a:r>
              <a:rPr lang="sv-SE" sz="1400" dirty="0"/>
              <a:t>FC-/VD-instruktion,  delegationsordningen, arbetsordning, reglementen och ägardirektiv</a:t>
            </a:r>
          </a:p>
          <a:p>
            <a:r>
              <a:rPr lang="sv-SE" sz="1400" dirty="0"/>
              <a:t>Rekrytering, utvecklingssamtal och avveckling av FC/VD</a:t>
            </a:r>
          </a:p>
          <a:p>
            <a:r>
              <a:rPr lang="sv-SE" sz="1700" b="1" dirty="0"/>
              <a:t>Möteskultur – samtalston  (70 % av tiden)</a:t>
            </a:r>
          </a:p>
          <a:p>
            <a:r>
              <a:rPr lang="sv-SE" sz="1500" dirty="0"/>
              <a:t>Agneta Blom, docent i statskunskap Örebro Universitet, SKR, </a:t>
            </a:r>
            <a:r>
              <a:rPr lang="sv-SE" sz="1500" dirty="0" err="1"/>
              <a:t>ordf</a:t>
            </a:r>
            <a:r>
              <a:rPr lang="sv-SE" sz="1500" dirty="0"/>
              <a:t> KF Örebro kommun </a:t>
            </a:r>
            <a:endParaRPr lang="sv-SE" sz="1500" dirty="0">
              <a:highlight>
                <a:srgbClr val="FFFF00"/>
              </a:highlight>
            </a:endParaRPr>
          </a:p>
          <a:p>
            <a:pPr lvl="1"/>
            <a:r>
              <a:rPr lang="sv-SE" sz="1600" dirty="0"/>
              <a:t>Ledarskapsrollen i nämnden/styrelsen</a:t>
            </a:r>
          </a:p>
          <a:p>
            <a:pPr lvl="1"/>
            <a:r>
              <a:rPr lang="sv-SE" sz="1600" dirty="0"/>
              <a:t>Ansvaret för möteskulturen</a:t>
            </a:r>
          </a:p>
          <a:p>
            <a:pPr lvl="1"/>
            <a:r>
              <a:rPr lang="sv-SE" sz="1600" dirty="0"/>
              <a:t>Spelregler vid möten och hur man beter sig mot varandra</a:t>
            </a:r>
          </a:p>
          <a:p>
            <a:r>
              <a:rPr lang="sv-SE" sz="1900" b="1" dirty="0"/>
              <a:t>Avrundning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314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642BBA-3B86-41B5-8D77-75715856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och innehåll alternativ 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8DE8B0B-4FCE-49EA-A62F-1A8A43B74C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Presidieutbildning digitalt via Teams (halvdag t ex 8.30-12.00)</a:t>
            </a:r>
          </a:p>
          <a:p>
            <a:r>
              <a:rPr lang="sv-SE" dirty="0"/>
              <a:t>Ägarstyrningspasset: blir en förkortad föredragning med gruppdiskussion</a:t>
            </a:r>
          </a:p>
          <a:p>
            <a:r>
              <a:rPr lang="sv-SE" dirty="0"/>
              <a:t>Korta föredragningar varvat med samtalsfrågor, gruppdiskussion och korta filmer</a:t>
            </a:r>
          </a:p>
          <a:p>
            <a:r>
              <a:rPr lang="sv-SE" dirty="0"/>
              <a:t>Använda </a:t>
            </a:r>
            <a:r>
              <a:rPr lang="sv-SE" dirty="0" err="1"/>
              <a:t>menti</a:t>
            </a:r>
            <a:r>
              <a:rPr lang="sv-SE" dirty="0"/>
              <a:t> el liknande t ex Forms för att skapa mer interaktion </a:t>
            </a:r>
          </a:p>
          <a:p>
            <a:r>
              <a:rPr lang="sv-SE" dirty="0"/>
              <a:t>Pauser för att kunna röra på sig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1B6994B-7990-4994-8298-95B82D18E3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500" b="1" dirty="0"/>
              <a:t>Kort inledning</a:t>
            </a:r>
          </a:p>
          <a:p>
            <a:pPr marL="0" indent="0">
              <a:buNone/>
            </a:pPr>
            <a:r>
              <a:rPr lang="sv-SE" sz="1500" b="1" dirty="0"/>
              <a:t>Presidiets roll och ansvar</a:t>
            </a:r>
          </a:p>
          <a:p>
            <a:r>
              <a:rPr lang="sv-SE" sz="1400" dirty="0"/>
              <a:t>Ordförandes roll och ansvar, FC/VD roll och ansvar</a:t>
            </a:r>
          </a:p>
          <a:p>
            <a:pPr lvl="1"/>
            <a:r>
              <a:rPr lang="sv-SE" sz="1400" dirty="0"/>
              <a:t>FC-/VD-instruktion,  delegationsordningen, arbetsordning, reglementen och ägardirektiv</a:t>
            </a:r>
          </a:p>
          <a:p>
            <a:r>
              <a:rPr lang="sv-SE" sz="1400" dirty="0"/>
              <a:t>Rekrytering, utvecklingssamtal och avveckling av FC/VD</a:t>
            </a:r>
          </a:p>
          <a:p>
            <a:r>
              <a:rPr lang="sv-SE" sz="1400" dirty="0"/>
              <a:t>Att ta svåra beslut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v-SE" sz="1500" b="1" dirty="0"/>
              <a:t>Ledning och styrning</a:t>
            </a:r>
          </a:p>
          <a:p>
            <a:pPr>
              <a:spcBef>
                <a:spcPts val="0"/>
              </a:spcBef>
            </a:pPr>
            <a:r>
              <a:rPr lang="sv-SE" sz="1400" dirty="0"/>
              <a:t>Riktlinjen för styrning, uppföljning och kontroll</a:t>
            </a:r>
          </a:p>
          <a:p>
            <a:pPr marL="0" indent="0">
              <a:buNone/>
            </a:pPr>
            <a:r>
              <a:rPr lang="sv-SE" sz="1500" b="1" dirty="0"/>
              <a:t>Ägarstyrning </a:t>
            </a:r>
          </a:p>
          <a:p>
            <a:r>
              <a:rPr lang="sv-SE" sz="1400" dirty="0"/>
              <a:t>Riktlinjen för ägarstyrning, </a:t>
            </a:r>
          </a:p>
          <a:p>
            <a:r>
              <a:rPr lang="sv-SE" sz="1400" dirty="0"/>
              <a:t>Likheter och olikheter mellan koncernerna</a:t>
            </a:r>
          </a:p>
          <a:p>
            <a:pPr marL="0" indent="0">
              <a:buNone/>
            </a:pPr>
            <a:r>
              <a:rPr lang="sv-SE" sz="1600" b="1" dirty="0"/>
              <a:t>Avrundning </a:t>
            </a:r>
          </a:p>
          <a:p>
            <a:pPr lvl="1">
              <a:spcAft>
                <a:spcPts val="1200"/>
              </a:spcAft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05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1299A-9F25-4AAD-89C3-F10B40E6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alternativ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A157D0-E8BA-4CDB-9E1C-CFE6B9ADF8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Istället för digital utbildning i teams 2021</a:t>
            </a:r>
          </a:p>
          <a:p>
            <a:r>
              <a:rPr lang="sv-SE" dirty="0"/>
              <a:t>Ta fram filmer för de olika passen</a:t>
            </a:r>
          </a:p>
          <a:p>
            <a:pPr lvl="1"/>
            <a:r>
              <a:rPr lang="sv-SE" dirty="0"/>
              <a:t>Frågeställningar, övningar mm</a:t>
            </a:r>
          </a:p>
          <a:p>
            <a:r>
              <a:rPr lang="sv-SE" dirty="0"/>
              <a:t>Publiceras i politikerhandboken</a:t>
            </a:r>
          </a:p>
          <a:p>
            <a:r>
              <a:rPr lang="sv-SE" dirty="0"/>
              <a:t>Enkät – inför kommande mandatperiod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9F349FB-FC78-42E5-939D-CA8582593D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42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C5DE39-5444-4F7A-ADE5-F3CEBD0A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/>
              <a:t>Presidieutbildning – jmf de två alternativen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D3BD5-1E3B-4D8D-BE21-D30FDCA50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558834"/>
            <a:ext cx="4982752" cy="489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>
                <a:highlight>
                  <a:srgbClr val="FFFF00"/>
                </a:highlight>
              </a:rPr>
              <a:t>Inledning</a:t>
            </a:r>
          </a:p>
          <a:p>
            <a:pPr marL="0" indent="0">
              <a:buNone/>
            </a:pPr>
            <a:r>
              <a:rPr lang="sv-SE" sz="1400" b="1" dirty="0">
                <a:highlight>
                  <a:srgbClr val="FFFF00"/>
                </a:highlight>
              </a:rPr>
              <a:t>Presidiets roll och ansvar (alternativ 1 och 2)</a:t>
            </a:r>
          </a:p>
          <a:p>
            <a:r>
              <a:rPr lang="sv-SE" sz="1400" dirty="0">
                <a:highlight>
                  <a:srgbClr val="FFFF00"/>
                </a:highlight>
              </a:rPr>
              <a:t>Presidiets roll och ansvar, ordförandes roll och ansvar, FC/VD roll och ansvar</a:t>
            </a:r>
          </a:p>
          <a:p>
            <a:pPr lvl="1"/>
            <a:r>
              <a:rPr lang="sv-SE" sz="1400" dirty="0">
                <a:highlight>
                  <a:srgbClr val="FFFF00"/>
                </a:highlight>
              </a:rPr>
              <a:t>FC-/VD-instruktion,  delegationsordningen, arbetsordning, reglementen och ägardirektiv</a:t>
            </a:r>
          </a:p>
          <a:p>
            <a:r>
              <a:rPr lang="sv-SE" sz="1400" dirty="0">
                <a:highlight>
                  <a:srgbClr val="FFFF00"/>
                </a:highlight>
              </a:rPr>
              <a:t>Arbetsgivar- och arbetsmiljöansvaret</a:t>
            </a:r>
          </a:p>
          <a:p>
            <a:pPr lvl="1"/>
            <a:r>
              <a:rPr lang="sv-SE" sz="1400" dirty="0">
                <a:highlight>
                  <a:srgbClr val="FFFF00"/>
                </a:highlight>
              </a:rPr>
              <a:t>rekrytering, utvecklingssamtal och avveckling av FC/VD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arbetsmiljöansvaret	</a:t>
            </a:r>
          </a:p>
          <a:p>
            <a:pPr marL="0" indent="0">
              <a:buNone/>
            </a:pPr>
            <a:r>
              <a:rPr lang="sv-SE" sz="1400" b="1" dirty="0">
                <a:highlight>
                  <a:srgbClr val="00FFFF"/>
                </a:highlight>
              </a:rPr>
              <a:t>Möteskultur – samtalston (alternativ 1)</a:t>
            </a:r>
          </a:p>
          <a:p>
            <a:pPr marL="0" indent="0">
              <a:buNone/>
            </a:pPr>
            <a:r>
              <a:rPr lang="sv-SE" sz="1400" u="sng" dirty="0">
                <a:highlight>
                  <a:srgbClr val="00FFFF"/>
                </a:highlight>
              </a:rPr>
              <a:t>Agneta Blom</a:t>
            </a:r>
            <a:r>
              <a:rPr lang="sv-SE" sz="1400" dirty="0">
                <a:highlight>
                  <a:srgbClr val="00FFFF"/>
                </a:highlight>
              </a:rPr>
              <a:t>, docent i statskunskap Örebro Universitet, SKR, </a:t>
            </a:r>
            <a:r>
              <a:rPr lang="sv-SE" sz="1400" dirty="0" err="1">
                <a:highlight>
                  <a:srgbClr val="00FFFF"/>
                </a:highlight>
              </a:rPr>
              <a:t>ordf</a:t>
            </a:r>
            <a:r>
              <a:rPr lang="sv-SE" sz="1400" dirty="0">
                <a:highlight>
                  <a:srgbClr val="00FFFF"/>
                </a:highlight>
              </a:rPr>
              <a:t> KF Örebro kommun</a:t>
            </a:r>
          </a:p>
          <a:p>
            <a:r>
              <a:rPr lang="sv-SE" sz="1400" dirty="0">
                <a:highlight>
                  <a:srgbClr val="00FFFF"/>
                </a:highlight>
              </a:rPr>
              <a:t>Ledarskapsrollen i nämnden/styrelsen</a:t>
            </a:r>
          </a:p>
          <a:p>
            <a:r>
              <a:rPr lang="sv-SE" sz="1400" dirty="0">
                <a:highlight>
                  <a:srgbClr val="00FFFF"/>
                </a:highlight>
              </a:rPr>
              <a:t>Ansvaret för möteskulturen</a:t>
            </a:r>
          </a:p>
          <a:p>
            <a:r>
              <a:rPr lang="sv-SE" sz="1400" dirty="0">
                <a:highlight>
                  <a:srgbClr val="00FFFF"/>
                </a:highlight>
              </a:rPr>
              <a:t>Spelregler vid möten och hur man beter sig mot varandra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b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8F5BD0-D9A1-4A58-A7A1-751B431E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13" y="1558834"/>
            <a:ext cx="5277697" cy="474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>
                <a:highlight>
                  <a:srgbClr val="C0C0C0"/>
                </a:highlight>
              </a:rPr>
              <a:t>Ledning och styrning (alternativ 2)</a:t>
            </a:r>
          </a:p>
          <a:p>
            <a:r>
              <a:rPr lang="sv-SE" sz="1400" dirty="0">
                <a:highlight>
                  <a:srgbClr val="C0C0C0"/>
                </a:highlight>
              </a:rPr>
              <a:t>Riktlinjen för styrning, uppföljning och kontroll</a:t>
            </a:r>
          </a:p>
          <a:p>
            <a:pPr lvl="1"/>
            <a:r>
              <a:rPr lang="sv-SE" sz="1400" dirty="0"/>
              <a:t>systematiken planera, genomföra, följa upp, förbättra</a:t>
            </a:r>
          </a:p>
          <a:p>
            <a:pPr lvl="1"/>
            <a:r>
              <a:rPr lang="sv-SE" sz="1400" dirty="0"/>
              <a:t>planerings-, budget- och planeringsprocessen</a:t>
            </a:r>
          </a:p>
          <a:p>
            <a:pPr marL="0" indent="0">
              <a:buNone/>
            </a:pPr>
            <a:r>
              <a:rPr lang="sv-SE" sz="1400" b="1" dirty="0">
                <a:highlight>
                  <a:srgbClr val="C0C0C0"/>
                </a:highlight>
              </a:rPr>
              <a:t>Att ta svåra beslut (alternativ 2)</a:t>
            </a:r>
          </a:p>
          <a:p>
            <a:r>
              <a:rPr lang="sv-SE" sz="1400" dirty="0"/>
              <a:t>Oegentligheter - visselblåsare</a:t>
            </a:r>
          </a:p>
          <a:p>
            <a:r>
              <a:rPr lang="sv-SE" sz="1400" dirty="0"/>
              <a:t>Exempel på prioriteringsärenden – nedläggning av verksamhet</a:t>
            </a:r>
          </a:p>
          <a:p>
            <a:r>
              <a:rPr lang="sv-SE" sz="1400" dirty="0"/>
              <a:t>Medias roll och granskning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>
                <a:highlight>
                  <a:srgbClr val="C0C0C0"/>
                </a:highlight>
              </a:rPr>
              <a:t>Ägarstyrning  (alternativ 2)</a:t>
            </a:r>
          </a:p>
          <a:p>
            <a:pPr marL="0" indent="0">
              <a:buNone/>
            </a:pPr>
            <a:r>
              <a:rPr lang="sv-SE" sz="1400" dirty="0">
                <a:highlight>
                  <a:srgbClr val="C0C0C0"/>
                </a:highlight>
              </a:rPr>
              <a:t>Riktlinjen för ägarstyrning</a:t>
            </a:r>
          </a:p>
          <a:p>
            <a:pPr marL="0" indent="0">
              <a:buNone/>
            </a:pPr>
            <a:r>
              <a:rPr lang="sv-SE" sz="1400" dirty="0">
                <a:highlight>
                  <a:srgbClr val="C0C0C0"/>
                </a:highlight>
              </a:rPr>
              <a:t>Ägardirektiven</a:t>
            </a:r>
          </a:p>
          <a:p>
            <a:pPr marL="0" indent="0">
              <a:buNone/>
            </a:pPr>
            <a:r>
              <a:rPr lang="sv-SE" sz="1400" dirty="0">
                <a:highlight>
                  <a:srgbClr val="C0C0C0"/>
                </a:highlight>
              </a:rPr>
              <a:t>Likheter och olikheter mellan koncernerna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6212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19D62D5-618F-4C24-A3C1-294A92E72D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831</Words>
  <Application>Microsoft Office PowerPoint</Application>
  <PresentationFormat>Bredbild</PresentationFormat>
  <Paragraphs>144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Styrgrupp för politikerutbildning</vt:lpstr>
      <vt:lpstr>Agenda</vt:lpstr>
      <vt:lpstr>Presidieutbildning – innehåll enligt tidigare  </vt:lpstr>
      <vt:lpstr>Förutsättningar för digital utbildning</vt:lpstr>
      <vt:lpstr>Genomförande och innehåll alternativ 1</vt:lpstr>
      <vt:lpstr>Genomförande och innehåll alternativ 2</vt:lpstr>
      <vt:lpstr>Genomförande alternativ 3</vt:lpstr>
      <vt:lpstr>Presidieutbildning – jmf de två alternativen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Presidieutbildning 2021</dc:title>
  <dc:creator>Maria Soner Koreyat</dc:creator>
  <cp:lastModifiedBy>Hedwig Andrén Gustafson</cp:lastModifiedBy>
  <cp:revision>6</cp:revision>
  <dcterms:created xsi:type="dcterms:W3CDTF">2021-03-01T07:44:18Z</dcterms:created>
  <dcterms:modified xsi:type="dcterms:W3CDTF">2021-04-20T12:57:47Z</dcterms:modified>
</cp:coreProperties>
</file>